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1"/>
  </p:notesMasterIdLst>
  <p:sldIdLst>
    <p:sldId id="513" r:id="rId2"/>
    <p:sldId id="730" r:id="rId3"/>
    <p:sldId id="747" r:id="rId4"/>
    <p:sldId id="763" r:id="rId5"/>
    <p:sldId id="735" r:id="rId6"/>
    <p:sldId id="736" r:id="rId7"/>
    <p:sldId id="745" r:id="rId8"/>
    <p:sldId id="777" r:id="rId9"/>
    <p:sldId id="758" r:id="rId10"/>
    <p:sldId id="760" r:id="rId11"/>
    <p:sldId id="759" r:id="rId12"/>
    <p:sldId id="628" r:id="rId13"/>
    <p:sldId id="852" r:id="rId14"/>
    <p:sldId id="853" r:id="rId15"/>
    <p:sldId id="854" r:id="rId16"/>
    <p:sldId id="855" r:id="rId17"/>
    <p:sldId id="856" r:id="rId18"/>
    <p:sldId id="857" r:id="rId19"/>
    <p:sldId id="858" r:id="rId20"/>
    <p:sldId id="859" r:id="rId21"/>
    <p:sldId id="860" r:id="rId22"/>
    <p:sldId id="861" r:id="rId23"/>
    <p:sldId id="862" r:id="rId24"/>
    <p:sldId id="863" r:id="rId25"/>
    <p:sldId id="864" r:id="rId26"/>
    <p:sldId id="771" r:id="rId27"/>
    <p:sldId id="630" r:id="rId28"/>
    <p:sldId id="865" r:id="rId29"/>
    <p:sldId id="291" r:id="rId3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 autoAdjust="0"/>
    <p:restoredTop sz="83037" autoAdjust="0"/>
  </p:normalViewPr>
  <p:slideViewPr>
    <p:cSldViewPr snapToGrid="0" showGuides="1">
      <p:cViewPr varScale="1">
        <p:scale>
          <a:sx n="99" d="100"/>
          <a:sy n="99" d="100"/>
        </p:scale>
        <p:origin x="1632" y="176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11/5/19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the Internet of Things v2.0</a:t>
            </a:r>
          </a:p>
          <a:p>
            <a:pPr>
              <a:buFontTx/>
              <a:buNone/>
            </a:pPr>
            <a:r>
              <a:rPr lang="en-US" sz="1200" b="0" dirty="0"/>
              <a:t>Chapter 3: Everything Generates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dirty="0"/>
              <a:t> Everything Generates Data</a:t>
            </a:r>
            <a:endParaRPr lang="en-GB" b="0" dirty="0"/>
          </a:p>
          <a:p>
            <a:pPr>
              <a:buFontTx/>
              <a:buNone/>
            </a:pPr>
            <a:r>
              <a:rPr lang="en-US" sz="1200" b="0" dirty="0"/>
              <a:t>3.1 – </a:t>
            </a:r>
            <a:r>
              <a:rPr lang="en-CA" dirty="0"/>
              <a:t>Big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Big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3.1.1 – What is Big Data?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3.1.1.1</a:t>
            </a:r>
            <a:r>
              <a:rPr lang="en-US" baseline="0" dirty="0">
                <a:latin typeface="Arial" charset="0"/>
              </a:rPr>
              <a:t> – What is Big Data?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Big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3.1.1 – What is Big Data?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3.1.1.2</a:t>
            </a:r>
            <a:r>
              <a:rPr lang="en-US" baseline="0" dirty="0">
                <a:latin typeface="Arial" charset="0"/>
              </a:rPr>
              <a:t> – Does the Business Generate Big Data?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3.1.1.3 Activity Volume/Velocity/Variety</a:t>
            </a:r>
          </a:p>
        </p:txBody>
      </p:sp>
    </p:spTree>
    <p:extLst>
      <p:ext uri="{BB962C8B-B14F-4D97-AF65-F5344CB8AC3E}">
        <p14:creationId xmlns:p14="http://schemas.microsoft.com/office/powerpoint/2010/main" val="1459666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Big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3.1.1 – What is Big Data?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3.1.1.4</a:t>
            </a:r>
            <a:r>
              <a:rPr lang="en-US" baseline="0" dirty="0">
                <a:latin typeface="Arial" charset="0"/>
              </a:rPr>
              <a:t> – Large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839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Big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3.1.1 – What is Big Data?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3.1.1.5</a:t>
            </a:r>
            <a:r>
              <a:rPr lang="en-US" baseline="0" dirty="0">
                <a:latin typeface="Arial" charset="0"/>
              </a:rPr>
              <a:t> – Lab – Explore a Large Dataset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3.1.1.6  - Topic Assessment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669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Big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3.1.2 – Where is Big Data Stored?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3.1.2.1</a:t>
            </a:r>
            <a:r>
              <a:rPr lang="en-US" baseline="0" dirty="0">
                <a:latin typeface="Arial" charset="0"/>
              </a:rPr>
              <a:t> – What are the Challenges of Big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25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Big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3.1.2 – Where is Big Data Stored?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3.1.2.2</a:t>
            </a:r>
            <a:r>
              <a:rPr lang="en-US" baseline="0" dirty="0">
                <a:latin typeface="Arial" charset="0"/>
              </a:rPr>
              <a:t> – Where Can We Store Big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688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Big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3.1.2 – Where is Big Data Stored?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3.1.2.3</a:t>
            </a:r>
            <a:r>
              <a:rPr lang="en-US" baseline="0" dirty="0">
                <a:latin typeface="Arial" charset="0"/>
              </a:rPr>
              <a:t> – The Cloud and Cloud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287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Big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3.1.2 – Where is Big Data Stored?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3.1.2.4</a:t>
            </a:r>
            <a:r>
              <a:rPr lang="en-US" baseline="0" dirty="0">
                <a:latin typeface="Arial" charset="0"/>
              </a:rPr>
              <a:t> – Distributed Processing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3.1.2.5 - Topic Assessment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94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Big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3.1.3 – Supporting Business with Big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3.1.3.1</a:t>
            </a:r>
            <a:r>
              <a:rPr lang="en-US" baseline="0" dirty="0">
                <a:latin typeface="Arial" charset="0"/>
              </a:rPr>
              <a:t> – Why Do Businesses Analyze Data? </a:t>
            </a:r>
          </a:p>
        </p:txBody>
      </p:sp>
    </p:spTree>
    <p:extLst>
      <p:ext uri="{BB962C8B-B14F-4D97-AF65-F5344CB8AC3E}">
        <p14:creationId xmlns:p14="http://schemas.microsoft.com/office/powerpoint/2010/main" val="3993757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771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Big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3.1.3 – Supporting Business with Big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3.1.3.2</a:t>
            </a:r>
            <a:r>
              <a:rPr lang="en-US" baseline="0" dirty="0">
                <a:latin typeface="Arial" charset="0"/>
              </a:rPr>
              <a:t> – Sources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2006850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Big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3.1.3 – Supporting Business with Big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3.1.3.3</a:t>
            </a:r>
            <a:r>
              <a:rPr lang="en-US" baseline="0" dirty="0">
                <a:latin typeface="Arial" charset="0"/>
              </a:rPr>
              <a:t> –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272651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Big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3.1.3 – Supporting Business with Big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3.1.3.4</a:t>
            </a:r>
            <a:r>
              <a:rPr lang="en-US" baseline="0" dirty="0">
                <a:latin typeface="Arial" charset="0"/>
              </a:rPr>
              <a:t> – Chart Types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3.1.3.5 – Activity – Explore Analyzed Data</a:t>
            </a:r>
          </a:p>
        </p:txBody>
      </p:sp>
    </p:spTree>
    <p:extLst>
      <p:ext uri="{BB962C8B-B14F-4D97-AF65-F5344CB8AC3E}">
        <p14:creationId xmlns:p14="http://schemas.microsoft.com/office/powerpoint/2010/main" val="2055412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Big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3.1.3 – Supporting Business with Big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3.1.3.6</a:t>
            </a:r>
            <a:r>
              <a:rPr lang="en-US" baseline="0" dirty="0">
                <a:latin typeface="Arial" charset="0"/>
              </a:rPr>
              <a:t> – Analyzing Big Data for Effective Use in Business</a:t>
            </a:r>
          </a:p>
        </p:txBody>
      </p:sp>
    </p:spTree>
    <p:extLst>
      <p:ext uri="{BB962C8B-B14F-4D97-AF65-F5344CB8AC3E}">
        <p14:creationId xmlns:p14="http://schemas.microsoft.com/office/powerpoint/2010/main" val="1828331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Big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3.1.3 – Supporting Business with Big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3.1.3.7</a:t>
            </a:r>
            <a:r>
              <a:rPr lang="en-US" baseline="0" dirty="0">
                <a:latin typeface="Arial" charset="0"/>
              </a:rPr>
              <a:t> – Lab – Using Excel to Forecast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3.1.3.8 – Topic Assessment</a:t>
            </a:r>
          </a:p>
        </p:txBody>
      </p:sp>
    </p:spTree>
    <p:extLst>
      <p:ext uri="{BB962C8B-B14F-4D97-AF65-F5344CB8AC3E}">
        <p14:creationId xmlns:p14="http://schemas.microsoft.com/office/powerpoint/2010/main" val="3460488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 Everything Generates Data</a:t>
            </a:r>
          </a:p>
          <a:p>
            <a:pPr>
              <a:buFontTx/>
              <a:buNone/>
            </a:pPr>
            <a:r>
              <a:rPr lang="en-US" sz="1200" b="0" dirty="0"/>
              <a:t>3.2 -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dirty="0"/>
              <a:t> Everything Generates Data</a:t>
            </a:r>
            <a:endParaRPr lang="en-GB" b="0" dirty="0"/>
          </a:p>
          <a:p>
            <a:r>
              <a:rPr lang="en-US" dirty="0"/>
              <a:t>3.2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22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</a:t>
            </a:r>
            <a:r>
              <a:rPr lang="en-US" dirty="0"/>
              <a:t> Everything Generates Data</a:t>
            </a:r>
            <a:endParaRPr lang="en-GB" b="0" dirty="0"/>
          </a:p>
          <a:p>
            <a:r>
              <a:rPr lang="en-US" dirty="0"/>
              <a:t>3.2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72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the Internet of Things</a:t>
            </a:r>
          </a:p>
          <a:p>
            <a:pPr>
              <a:buFontTx/>
              <a:buNone/>
            </a:pPr>
            <a:r>
              <a:rPr lang="en-US" sz="1200" b="0" dirty="0"/>
              <a:t>Chapter 3</a:t>
            </a:r>
            <a:r>
              <a:rPr lang="en-US" dirty="0"/>
              <a:t>: Everything Generates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24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4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7453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ACE20BE7-F2F3-4E26-9454-50B18F790A4E}" type="slidenum">
              <a:rPr lang="en-US" sz="800" b="0">
                <a:ea typeface="ＭＳ Ｐゴシック" pitchFamily="34" charset="-128"/>
              </a:rPr>
              <a:pPr algn="r"/>
              <a:t>5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2613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6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79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5F7D0146-1035-4865-8A5B-0B1E8578604B}" type="slidenum">
              <a:rPr lang="en-US" sz="800" b="0">
                <a:ea typeface="ＭＳ Ｐゴシック" pitchFamily="34" charset="-128"/>
              </a:rPr>
              <a:pPr algn="r"/>
              <a:t>7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573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the Internet of Things</a:t>
            </a:r>
          </a:p>
          <a:p>
            <a:pPr>
              <a:buFontTx/>
              <a:buNone/>
            </a:pPr>
            <a:r>
              <a:rPr lang="en-US" b="0" dirty="0"/>
              <a:t>Chapter 3: Everything Generates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10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the Internet of Things</a:t>
            </a:r>
          </a:p>
          <a:p>
            <a:pPr>
              <a:buFontTx/>
              <a:buNone/>
            </a:pPr>
            <a:r>
              <a:rPr lang="en-US" b="0" dirty="0"/>
              <a:t>Chapter 1: Everything is Connected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acad.com/group/communities/community-hom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Vịnh Nguyễn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3: Everything Generates Data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008114" cy="902174"/>
          </a:xfrm>
        </p:spPr>
        <p:txBody>
          <a:bodyPr/>
          <a:lstStyle/>
          <a:p>
            <a:r>
              <a:rPr lang="en-US" dirty="0"/>
              <a:t>Introduction to the Internet of Things v2.0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sz="1800" dirty="0"/>
              <a:t>3.1 Big Data</a:t>
            </a:r>
          </a:p>
          <a:p>
            <a:pPr lvl="1"/>
            <a:r>
              <a:rPr lang="en-US" sz="1800" dirty="0"/>
              <a:t>Explain the concept of Big Data.</a:t>
            </a:r>
          </a:p>
          <a:p>
            <a:pPr marL="685006" lvl="4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Describe the sources of Big Data.</a:t>
            </a:r>
          </a:p>
          <a:p>
            <a:pPr marL="685006" lvl="4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Explain the challenges and solutions to Big Data storage.</a:t>
            </a:r>
          </a:p>
          <a:p>
            <a:pPr marL="685006" lvl="4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Explain how Big Data analytics are used to support Business.</a:t>
            </a:r>
          </a:p>
          <a:p>
            <a:pPr marL="470693" lvl="4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3 -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3.1 Big Data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478056" y="443155"/>
            <a:ext cx="4396634" cy="3938889"/>
          </a:xfrm>
        </p:spPr>
        <p:txBody>
          <a:bodyPr/>
          <a:lstStyle/>
          <a:p>
            <a:r>
              <a:rPr lang="en-US" dirty="0"/>
              <a:t>Data is information that comes from a variety of sources, such as people, pictures, text, sensors, web sites and technology devices.</a:t>
            </a:r>
          </a:p>
          <a:p>
            <a:r>
              <a:rPr lang="en-US" dirty="0"/>
              <a:t>Three characteristics that indicate an organization may be dealing with Big Data:</a:t>
            </a:r>
          </a:p>
          <a:p>
            <a:pPr lvl="1"/>
            <a:r>
              <a:rPr lang="en-US" dirty="0"/>
              <a:t>A large amount of data that increasingly requires more storage space (volume).</a:t>
            </a:r>
          </a:p>
          <a:p>
            <a:pPr lvl="1"/>
            <a:r>
              <a:rPr lang="en-US" dirty="0"/>
              <a:t>An amount of data that is growing exponentially fast (velocity).</a:t>
            </a:r>
          </a:p>
          <a:p>
            <a:pPr lvl="1"/>
            <a:r>
              <a:rPr lang="en-US" dirty="0"/>
              <a:t>Data that is generated in different formats (variety).</a:t>
            </a:r>
          </a:p>
          <a:p>
            <a:r>
              <a:rPr lang="en-US" dirty="0"/>
              <a:t>Examples of data amounts collected by sensors:</a:t>
            </a:r>
          </a:p>
          <a:p>
            <a:pPr lvl="1"/>
            <a:r>
              <a:rPr lang="en-US" dirty="0"/>
              <a:t>One autonomous car can generate 4,000 gigabits (Gb) of data per day.</a:t>
            </a:r>
          </a:p>
          <a:p>
            <a:pPr lvl="1"/>
            <a:r>
              <a:rPr lang="en-US" dirty="0"/>
              <a:t>One smart connected home can produce as much as 1 gigabyte (GB) of information a week.</a:t>
            </a:r>
          </a:p>
          <a:p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What is Big Data?</a:t>
            </a:r>
            <a:br>
              <a:rPr lang="en-US" altLang="en-US" dirty="0"/>
            </a:br>
            <a:r>
              <a:rPr lang="en-US" altLang="en-US" dirty="0"/>
              <a:t>What is Big Data?</a:t>
            </a:r>
          </a:p>
        </p:txBody>
      </p:sp>
      <p:pic>
        <p:nvPicPr>
          <p:cNvPr id="4" name="Picture 3" descr="Introduction to the Internet of Things - Mozilla Firefox">
            <a:extLst>
              <a:ext uri="{FF2B5EF4-FFF2-40B4-BE49-F238E27FC236}">
                <a16:creationId xmlns:a16="http://schemas.microsoft.com/office/drawing/2014/main" id="{1A4397D6-764F-4B8A-AF0A-DE47524889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154" y="912609"/>
            <a:ext cx="4127326" cy="299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What is Big Data?</a:t>
            </a:r>
            <a:br>
              <a:rPr lang="en-US" altLang="en-US" dirty="0"/>
            </a:br>
            <a:r>
              <a:rPr lang="en-US" altLang="en-US" dirty="0"/>
              <a:t>Does the Business Generate Big Data?</a:t>
            </a:r>
          </a:p>
        </p:txBody>
      </p:sp>
      <p:pic>
        <p:nvPicPr>
          <p:cNvPr id="3" name="Picture 2" descr="Introduction to the Internet of Things - Mozilla Firefox">
            <a:extLst>
              <a:ext uri="{FF2B5EF4-FFF2-40B4-BE49-F238E27FC236}">
                <a16:creationId xmlns:a16="http://schemas.microsoft.com/office/drawing/2014/main" id="{73C09929-1B13-460B-B6C3-3B45D9974A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717" y="1023025"/>
            <a:ext cx="7102257" cy="326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9323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06472" y="869040"/>
            <a:ext cx="4158640" cy="3308390"/>
          </a:xfrm>
        </p:spPr>
        <p:txBody>
          <a:bodyPr/>
          <a:lstStyle/>
          <a:p>
            <a:r>
              <a:rPr lang="en-US" sz="1600" dirty="0"/>
              <a:t>Companies do not necessarily have to generate their own Big Data.</a:t>
            </a:r>
          </a:p>
          <a:p>
            <a:r>
              <a:rPr lang="en-US" sz="1600" dirty="0"/>
              <a:t>There are sources of free data sets available, ready to be used and analyzed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What is Big Data?</a:t>
            </a:r>
            <a:br>
              <a:rPr lang="en-US" altLang="en-US" dirty="0"/>
            </a:br>
            <a:r>
              <a:rPr lang="en-US" altLang="en-US" dirty="0"/>
              <a:t>Large Datasets</a:t>
            </a:r>
          </a:p>
        </p:txBody>
      </p:sp>
      <p:pic>
        <p:nvPicPr>
          <p:cNvPr id="3" name="Picture 2" descr="Introduction to the Internet of Things - Mozilla Firefox">
            <a:extLst>
              <a:ext uri="{FF2B5EF4-FFF2-40B4-BE49-F238E27FC236}">
                <a16:creationId xmlns:a16="http://schemas.microsoft.com/office/drawing/2014/main" id="{D0DB0615-B612-44E4-ADBA-A4E08EC134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937492"/>
            <a:ext cx="4108538" cy="302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0678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What is Big Data?</a:t>
            </a:r>
            <a:br>
              <a:rPr lang="en-US" altLang="en-US" dirty="0"/>
            </a:br>
            <a:r>
              <a:rPr lang="en-US" altLang="en-US" dirty="0"/>
              <a:t>Lab – Database Search</a:t>
            </a:r>
          </a:p>
        </p:txBody>
      </p:sp>
      <p:pic>
        <p:nvPicPr>
          <p:cNvPr id="6" name="Content Placeholder 5" descr="3.1.1.5 Lab - Explore a Large Dataset.pdf - Mozilla Firefox">
            <a:extLst>
              <a:ext uri="{FF2B5EF4-FFF2-40B4-BE49-F238E27FC236}">
                <a16:creationId xmlns:a16="http://schemas.microsoft.com/office/drawing/2014/main" id="{5414EA46-1440-4F51-9D42-41042BD8B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4974" y="895611"/>
            <a:ext cx="3079526" cy="3732756"/>
          </a:xfr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01382076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910203" y="920221"/>
            <a:ext cx="4158640" cy="3308390"/>
          </a:xfrm>
        </p:spPr>
        <p:txBody>
          <a:bodyPr/>
          <a:lstStyle/>
          <a:p>
            <a:r>
              <a:rPr lang="en-US" sz="1600" dirty="0"/>
              <a:t>IBM’s Big Data estimates conclude that “each day we create 2.5 quintillion bytes of data”.</a:t>
            </a:r>
          </a:p>
          <a:p>
            <a:r>
              <a:rPr lang="en-US" sz="1600" dirty="0"/>
              <a:t>Five major storage problems with Big Data:</a:t>
            </a:r>
          </a:p>
          <a:p>
            <a:pPr lvl="1"/>
            <a:r>
              <a:rPr lang="en-US" dirty="0"/>
              <a:t>Management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Redundancy</a:t>
            </a:r>
          </a:p>
          <a:p>
            <a:pPr lvl="1"/>
            <a:r>
              <a:rPr lang="en-US" dirty="0"/>
              <a:t>Analytics</a:t>
            </a:r>
          </a:p>
          <a:p>
            <a:pPr lvl="1"/>
            <a:r>
              <a:rPr lang="en-US" dirty="0"/>
              <a:t>Access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Where is Big Data Stored?</a:t>
            </a:r>
            <a:br>
              <a:rPr lang="en-US" altLang="en-US" dirty="0"/>
            </a:br>
            <a:r>
              <a:rPr lang="en-US" altLang="en-US" dirty="0"/>
              <a:t>What are the Challenges of Big Data?</a:t>
            </a:r>
          </a:p>
        </p:txBody>
      </p:sp>
      <p:pic>
        <p:nvPicPr>
          <p:cNvPr id="4" name="Picture 3" descr="Introduction to the Internet of Things - Mozilla Firefox">
            <a:extLst>
              <a:ext uri="{FF2B5EF4-FFF2-40B4-BE49-F238E27FC236}">
                <a16:creationId xmlns:a16="http://schemas.microsoft.com/office/drawing/2014/main" id="{B86E55EA-061A-4B41-9DC2-CB91E06952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891" y="920221"/>
            <a:ext cx="4615841" cy="323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0969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2629" y="873691"/>
            <a:ext cx="4465530" cy="3579312"/>
          </a:xfrm>
        </p:spPr>
        <p:txBody>
          <a:bodyPr/>
          <a:lstStyle/>
          <a:p>
            <a:r>
              <a:rPr lang="en-US" sz="1600" dirty="0"/>
              <a:t>Big data is typically stored on multiple servers, in data centers.</a:t>
            </a:r>
          </a:p>
          <a:p>
            <a:r>
              <a:rPr lang="en-US" dirty="0"/>
              <a:t>Fog computing utilizes end-user clients or “edge” devices to do a substantial amount of the pre-processing and storage.</a:t>
            </a:r>
          </a:p>
          <a:p>
            <a:pPr lvl="1"/>
            <a:r>
              <a:rPr lang="en-US" dirty="0"/>
              <a:t>Data from that pre-processed analysis can be fed back into the companies’ systems to modify processes if required.</a:t>
            </a:r>
          </a:p>
          <a:p>
            <a:pPr lvl="1"/>
            <a:r>
              <a:rPr lang="en-US" dirty="0"/>
              <a:t>Communications to and from the servers and devices is quicker and requires less bandwidth than constantly going out to the cloud.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Where is Big Data Stored?</a:t>
            </a:r>
            <a:br>
              <a:rPr lang="en-US" altLang="en-US" dirty="0"/>
            </a:br>
            <a:r>
              <a:rPr lang="en-US" altLang="en-US" dirty="0"/>
              <a:t>Where Can We Store Big Data?</a:t>
            </a:r>
          </a:p>
        </p:txBody>
      </p:sp>
      <p:pic>
        <p:nvPicPr>
          <p:cNvPr id="3" name="Picture 2" descr="Introduction to the Internet of Things - Mozilla Firefox">
            <a:extLst>
              <a:ext uri="{FF2B5EF4-FFF2-40B4-BE49-F238E27FC236}">
                <a16:creationId xmlns:a16="http://schemas.microsoft.com/office/drawing/2014/main" id="{1CE9F63F-8D65-41BB-A503-C9939363E3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7423" y="939955"/>
            <a:ext cx="4578791" cy="320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4030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899775" y="798944"/>
            <a:ext cx="6194121" cy="3572639"/>
          </a:xfrm>
        </p:spPr>
        <p:txBody>
          <a:bodyPr/>
          <a:lstStyle/>
          <a:p>
            <a:r>
              <a:rPr lang="en-US" sz="1600" dirty="0"/>
              <a:t>The cloud is a collection of data centers or groups of connected servers.</a:t>
            </a:r>
          </a:p>
          <a:p>
            <a:r>
              <a:rPr lang="en-US" sz="1600" dirty="0"/>
              <a:t>Cloud services for individuals include:</a:t>
            </a:r>
          </a:p>
          <a:p>
            <a:pPr lvl="1"/>
            <a:r>
              <a:rPr lang="en-US" dirty="0"/>
              <a:t>Storage of data, such as pictures, music, movies, and emails. </a:t>
            </a:r>
          </a:p>
          <a:p>
            <a:pPr lvl="1"/>
            <a:r>
              <a:rPr lang="en-US" dirty="0"/>
              <a:t>Access many applications instead of downloading onto local device.</a:t>
            </a:r>
          </a:p>
          <a:p>
            <a:pPr lvl="1"/>
            <a:r>
              <a:rPr lang="en-US" dirty="0"/>
              <a:t>Access data and applications anywhere, anytime, and on any device.</a:t>
            </a:r>
          </a:p>
          <a:p>
            <a:pPr marL="239713" indent="-285750"/>
            <a:r>
              <a:rPr lang="en-US" dirty="0"/>
              <a:t>Cloud Services for an  Enterprise include:</a:t>
            </a:r>
          </a:p>
          <a:p>
            <a:pPr marL="428625" lvl="1" indent="-285750"/>
            <a:r>
              <a:rPr lang="en-US" dirty="0"/>
              <a:t>Access to organizational data anywhere and at any time.</a:t>
            </a:r>
          </a:p>
          <a:p>
            <a:pPr marL="428625" lvl="1" indent="-285750"/>
            <a:r>
              <a:rPr lang="en-US" dirty="0"/>
              <a:t>Streamlines the IT operations of an organization.</a:t>
            </a:r>
          </a:p>
          <a:p>
            <a:pPr marL="428625" lvl="1" indent="-285750"/>
            <a:r>
              <a:rPr lang="en-US" dirty="0"/>
              <a:t>Eliminates or reduces the need for onsite IT equipment, maintenance, and management.</a:t>
            </a:r>
          </a:p>
          <a:p>
            <a:pPr marL="428625" lvl="1" indent="-285750"/>
            <a:r>
              <a:rPr lang="en-US" dirty="0"/>
              <a:t>Reduces cost for equipment, energy, physical plant requirements, and personnel training needs.</a:t>
            </a:r>
          </a:p>
          <a:p>
            <a:pPr marL="142875" lvl="1" indent="0">
              <a:buNone/>
            </a:pPr>
            <a:r>
              <a:rPr lang="en-US" dirty="0"/>
              <a:t>	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Where is Big Data Stored?</a:t>
            </a:r>
            <a:br>
              <a:rPr lang="en-US" altLang="en-US" dirty="0"/>
            </a:br>
            <a:r>
              <a:rPr lang="en-US" altLang="en-US" dirty="0"/>
              <a:t>The Cloud and Cloud Computing</a:t>
            </a:r>
          </a:p>
        </p:txBody>
      </p:sp>
      <p:pic>
        <p:nvPicPr>
          <p:cNvPr id="4" name="Picture 3" descr="Introduction to the Internet of Things - Mozilla Firefox">
            <a:extLst>
              <a:ext uri="{FF2B5EF4-FFF2-40B4-BE49-F238E27FC236}">
                <a16:creationId xmlns:a16="http://schemas.microsoft.com/office/drawing/2014/main" id="{305191EB-3780-4722-9011-F030BDAFF4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838" y="905788"/>
            <a:ext cx="2818866" cy="29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8313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983278" y="526092"/>
            <a:ext cx="4828782" cy="4359059"/>
          </a:xfrm>
        </p:spPr>
        <p:txBody>
          <a:bodyPr/>
          <a:lstStyle/>
          <a:p>
            <a:r>
              <a:rPr lang="en-US" sz="1600" dirty="0"/>
              <a:t>Distributed data processing takes the large volume of data and breaks it into smaller pieces.</a:t>
            </a:r>
          </a:p>
          <a:p>
            <a:r>
              <a:rPr lang="en-US" dirty="0"/>
              <a:t>These smaller pieces are distributed in many locations to be processed by many computers.</a:t>
            </a:r>
          </a:p>
          <a:p>
            <a:r>
              <a:rPr lang="en-US" dirty="0"/>
              <a:t> Each computer in the distributed architecture analyzes its part of the Big Data picture (horizontal scaling).</a:t>
            </a:r>
          </a:p>
          <a:p>
            <a:r>
              <a:rPr lang="en-US" dirty="0"/>
              <a:t>Hadoop was created to deal with these Big Data volumes. It has two main features that has made it the industry standard:</a:t>
            </a:r>
          </a:p>
          <a:p>
            <a:pPr lvl="1"/>
            <a:r>
              <a:rPr lang="en-US" dirty="0"/>
              <a:t>Scalability - Larger cluster sizes improve performance and provide higher data processing capabilities.</a:t>
            </a:r>
          </a:p>
          <a:p>
            <a:pPr lvl="1"/>
            <a:r>
              <a:rPr lang="en-US" dirty="0"/>
              <a:t>Fault tolerance – Hadoop automatically replicates data across clusters.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Where is Big Data Stored?</a:t>
            </a:r>
            <a:br>
              <a:rPr lang="en-US" altLang="en-US" dirty="0"/>
            </a:br>
            <a:r>
              <a:rPr lang="en-US" altLang="en-US" dirty="0"/>
              <a:t>Distributed Processing</a:t>
            </a:r>
          </a:p>
        </p:txBody>
      </p:sp>
      <p:pic>
        <p:nvPicPr>
          <p:cNvPr id="3" name="Picture 2" descr="Introduction to the Internet of Things - Mozilla Firefox">
            <a:extLst>
              <a:ext uri="{FF2B5EF4-FFF2-40B4-BE49-F238E27FC236}">
                <a16:creationId xmlns:a16="http://schemas.microsoft.com/office/drawing/2014/main" id="{99819B84-2DC6-413A-BDE3-A9F4C98EE0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64" y="1239803"/>
            <a:ext cx="3757809" cy="176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8671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PowerPoint deck is divided in two parts:</a:t>
            </a:r>
          </a:p>
          <a:p>
            <a:r>
              <a:rPr lang="en-US" dirty="0"/>
              <a:t>Instructor Planning Guide</a:t>
            </a:r>
            <a:endParaRPr lang="en-CA" dirty="0"/>
          </a:p>
          <a:p>
            <a:pPr lvl="1"/>
            <a:r>
              <a:rPr lang="en-CA" dirty="0"/>
              <a:t>Information to help you become familiar with the chapter</a:t>
            </a:r>
          </a:p>
          <a:p>
            <a:pPr lvl="1"/>
            <a:r>
              <a:rPr lang="en-CA" dirty="0"/>
              <a:t>Teaching aids</a:t>
            </a:r>
          </a:p>
          <a:p>
            <a:r>
              <a:rPr lang="en-CA" dirty="0"/>
              <a:t>Instructor Class Presentation</a:t>
            </a:r>
          </a:p>
          <a:p>
            <a:pPr lvl="1"/>
            <a:r>
              <a:rPr lang="en-CA" dirty="0"/>
              <a:t>Optional slides that you can use in the classroom</a:t>
            </a:r>
          </a:p>
          <a:p>
            <a:pPr lvl="1"/>
            <a:r>
              <a:rPr lang="en-CA" dirty="0"/>
              <a:t>Begins on slide # 9</a:t>
            </a:r>
          </a:p>
          <a:p>
            <a:endParaRPr lang="en-CA" dirty="0"/>
          </a:p>
          <a:p>
            <a:r>
              <a:rPr lang="en-CA" b="1" dirty="0"/>
              <a:t>Note</a:t>
            </a:r>
            <a:r>
              <a:rPr lang="en-CA" dirty="0"/>
              <a:t>: Remove the Planning Guide from this presentation before sharing with anyone.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Materials – Chapter 3 Planning Guide</a:t>
            </a:r>
          </a:p>
        </p:txBody>
      </p:sp>
    </p:spTree>
    <p:extLst>
      <p:ext uri="{BB962C8B-B14F-4D97-AF65-F5344CB8AC3E}">
        <p14:creationId xmlns:p14="http://schemas.microsoft.com/office/powerpoint/2010/main" val="359958195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75157" y="883084"/>
            <a:ext cx="4828782" cy="4359059"/>
          </a:xfrm>
        </p:spPr>
        <p:txBody>
          <a:bodyPr/>
          <a:lstStyle/>
          <a:p>
            <a:r>
              <a:rPr lang="en-US" dirty="0"/>
              <a:t>Data analytics allows businesses to better understand the impact of their products and services, adjust their methods and goals, and provide their customers with better products faster.</a:t>
            </a:r>
          </a:p>
          <a:p>
            <a:r>
              <a:rPr lang="en-US" dirty="0"/>
              <a:t>Value comes from two primary types of processed data, transactional and analytical. </a:t>
            </a:r>
          </a:p>
          <a:p>
            <a:r>
              <a:rPr lang="en-US" dirty="0"/>
              <a:t>Transactional information is captured and processed as events happen.</a:t>
            </a:r>
          </a:p>
          <a:p>
            <a:pPr lvl="1"/>
            <a:r>
              <a:rPr lang="en-US" dirty="0"/>
              <a:t>Used to analyze daily sales reports and production schedules to determine how much inventory to carry.</a:t>
            </a:r>
          </a:p>
          <a:p>
            <a:r>
              <a:rPr lang="en-US" dirty="0"/>
              <a:t> Analytical information supports managerial analysis tasks like determining whether the organization should build a new manufacturing plant.</a:t>
            </a:r>
          </a:p>
          <a:p>
            <a:pPr lvl="1"/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Supporting Business with Big Data</a:t>
            </a:r>
            <a:br>
              <a:rPr lang="en-US" altLang="en-US" dirty="0"/>
            </a:br>
            <a:r>
              <a:rPr lang="en-US" altLang="en-US" dirty="0"/>
              <a:t>Why Do Businesses Analyze Data?</a:t>
            </a:r>
          </a:p>
        </p:txBody>
      </p:sp>
      <p:pic>
        <p:nvPicPr>
          <p:cNvPr id="4" name="Picture 3" descr="Introduction to the Internet of Things - Mozilla Firefox">
            <a:extLst>
              <a:ext uri="{FF2B5EF4-FFF2-40B4-BE49-F238E27FC236}">
                <a16:creationId xmlns:a16="http://schemas.microsoft.com/office/drawing/2014/main" id="{4B5C6E0D-90D1-4777-994A-233DBBBD9D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3939" y="1209545"/>
            <a:ext cx="4020854" cy="244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1089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983277" y="475990"/>
            <a:ext cx="4910203" cy="4453002"/>
          </a:xfrm>
        </p:spPr>
        <p:txBody>
          <a:bodyPr/>
          <a:lstStyle/>
          <a:p>
            <a:r>
              <a:rPr lang="en-US" dirty="0"/>
              <a:t>Data originates from sensors and anything that has been scanned, entered, and released to the Internet.</a:t>
            </a:r>
          </a:p>
          <a:p>
            <a:r>
              <a:rPr lang="en-US" dirty="0"/>
              <a:t>Collected data can be categorized as structured or unstructured. </a:t>
            </a:r>
          </a:p>
          <a:p>
            <a:r>
              <a:rPr lang="en-US" dirty="0"/>
              <a:t>Structured data is created by applications that use “fixed” format input such as spreadsheets. May need to be manipulated into a common format such as CSV.</a:t>
            </a:r>
          </a:p>
          <a:p>
            <a:r>
              <a:rPr lang="en-US" dirty="0"/>
              <a:t>Unstructured data is generated in a “freeform” style such as audio, video, web pages, and tweets.</a:t>
            </a:r>
          </a:p>
          <a:p>
            <a:r>
              <a:rPr lang="en-US" dirty="0"/>
              <a:t>Examples of tools to prepare unstructured data for processing are:</a:t>
            </a:r>
          </a:p>
          <a:p>
            <a:pPr lvl="1"/>
            <a:r>
              <a:rPr lang="en-US" dirty="0"/>
              <a:t>“Web scraping” tools automatically extract data from HTML pages.</a:t>
            </a:r>
          </a:p>
          <a:p>
            <a:pPr lvl="1"/>
            <a:r>
              <a:rPr lang="en-US" dirty="0"/>
              <a:t>RESTful application program interfaces (APIs).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Supporting Business with Big Data</a:t>
            </a:r>
            <a:br>
              <a:rPr lang="en-US" altLang="en-US" dirty="0"/>
            </a:br>
            <a:r>
              <a:rPr lang="en-US" altLang="en-US" dirty="0"/>
              <a:t>Sources of Information</a:t>
            </a:r>
          </a:p>
        </p:txBody>
      </p:sp>
      <p:pic>
        <p:nvPicPr>
          <p:cNvPr id="3" name="Picture 2" descr="Introduction to the Internet of Things - Mozilla Firefox">
            <a:extLst>
              <a:ext uri="{FF2B5EF4-FFF2-40B4-BE49-F238E27FC236}">
                <a16:creationId xmlns:a16="http://schemas.microsoft.com/office/drawing/2014/main" id="{8A658E26-5E9C-4EE9-91F4-D387C60F04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577" y="995819"/>
            <a:ext cx="3676387" cy="21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1858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87891" y="845507"/>
            <a:ext cx="4584525" cy="4014591"/>
          </a:xfrm>
        </p:spPr>
        <p:txBody>
          <a:bodyPr/>
          <a:lstStyle/>
          <a:p>
            <a:r>
              <a:rPr lang="en-US" dirty="0"/>
              <a:t>Data mining is the process of turning raw data into meaningful information.</a:t>
            </a:r>
          </a:p>
          <a:p>
            <a:r>
              <a:rPr lang="en-US" dirty="0"/>
              <a:t>The mined data must be analyzed and presented to managers and decision makers. </a:t>
            </a:r>
          </a:p>
          <a:p>
            <a:r>
              <a:rPr lang="en-US" dirty="0"/>
              <a:t>Determining the best visualization tools to use will vary based on the following:</a:t>
            </a:r>
          </a:p>
          <a:p>
            <a:pPr lvl="1"/>
            <a:r>
              <a:rPr lang="en-US" dirty="0"/>
              <a:t>Number of variables</a:t>
            </a:r>
          </a:p>
          <a:p>
            <a:pPr lvl="1"/>
            <a:r>
              <a:rPr lang="en-US" dirty="0"/>
              <a:t>Number of data points in each variable</a:t>
            </a:r>
          </a:p>
          <a:p>
            <a:pPr lvl="1"/>
            <a:r>
              <a:rPr lang="en-US" dirty="0"/>
              <a:t>Is the data representing a timeline</a:t>
            </a:r>
          </a:p>
          <a:p>
            <a:pPr lvl="1"/>
            <a:r>
              <a:rPr lang="en-US" dirty="0"/>
              <a:t>Items require comparisons</a:t>
            </a:r>
          </a:p>
          <a:p>
            <a:r>
              <a:rPr lang="en-US" dirty="0"/>
              <a:t>Popular charts include line, column, bar, pie, and scatter.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3"/>
            <a:ext cx="9144000" cy="757551"/>
          </a:xfrm>
        </p:spPr>
        <p:txBody>
          <a:bodyPr/>
          <a:lstStyle/>
          <a:p>
            <a:r>
              <a:rPr lang="en-US" altLang="en-US" sz="1600" dirty="0"/>
              <a:t>Supporting Business with Big Data</a:t>
            </a:r>
            <a:br>
              <a:rPr lang="en-US" altLang="en-US" dirty="0"/>
            </a:br>
            <a:r>
              <a:rPr lang="en-US" altLang="en-US" dirty="0" err="1"/>
              <a:t>Data</a:t>
            </a:r>
            <a:r>
              <a:rPr lang="en-US" altLang="en-US" dirty="0"/>
              <a:t> Visualization</a:t>
            </a:r>
          </a:p>
        </p:txBody>
      </p:sp>
      <p:pic>
        <p:nvPicPr>
          <p:cNvPr id="4" name="Picture 3" descr="Introduction to the Internet of Things - Mozilla Firefox">
            <a:extLst>
              <a:ext uri="{FF2B5EF4-FFF2-40B4-BE49-F238E27FC236}">
                <a16:creationId xmlns:a16="http://schemas.microsoft.com/office/drawing/2014/main" id="{C06A2AD2-2044-4CEF-A95D-4736C3C669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8094" y="1164922"/>
            <a:ext cx="3912378" cy="25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789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3"/>
            <a:ext cx="9144000" cy="757551"/>
          </a:xfrm>
        </p:spPr>
        <p:txBody>
          <a:bodyPr/>
          <a:lstStyle/>
          <a:p>
            <a:r>
              <a:rPr lang="en-US" altLang="en-US" sz="1600" dirty="0"/>
              <a:t>Supporting Business with Big Data</a:t>
            </a:r>
            <a:br>
              <a:rPr lang="en-US" altLang="en-US" dirty="0"/>
            </a:br>
            <a:r>
              <a:rPr lang="en-US" altLang="en-US" dirty="0"/>
              <a:t>Chart Types</a:t>
            </a:r>
          </a:p>
        </p:txBody>
      </p:sp>
      <p:pic>
        <p:nvPicPr>
          <p:cNvPr id="6" name="Content Placeholder 5" descr="Introduction to the Internet of Things - Mozilla Firefox">
            <a:extLst>
              <a:ext uri="{FF2B5EF4-FFF2-40B4-BE49-F238E27FC236}">
                <a16:creationId xmlns:a16="http://schemas.microsoft.com/office/drawing/2014/main" id="{498E2967-4680-4A2B-A35F-EF4642816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978" y="798944"/>
            <a:ext cx="7340252" cy="4255489"/>
          </a:xfrm>
        </p:spPr>
      </p:pic>
    </p:spTree>
    <p:extLst>
      <p:ext uri="{BB962C8B-B14F-4D97-AF65-F5344CB8AC3E}">
        <p14:creationId xmlns:p14="http://schemas.microsoft.com/office/powerpoint/2010/main" val="63832347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559475" y="901874"/>
            <a:ext cx="4584525" cy="4014591"/>
          </a:xfrm>
        </p:spPr>
        <p:txBody>
          <a:bodyPr/>
          <a:lstStyle/>
          <a:p>
            <a:r>
              <a:rPr lang="en-US" dirty="0"/>
              <a:t> Data analysis is the process of inspecting, cleaning, transforming, and modeling data to uncover useful information.</a:t>
            </a:r>
          </a:p>
          <a:p>
            <a:r>
              <a:rPr lang="en-US" dirty="0"/>
              <a:t>Having a strategy helps a business determine the type of analysis required and the best tool to do the analysis.</a:t>
            </a:r>
          </a:p>
          <a:p>
            <a:r>
              <a:rPr lang="en-US" dirty="0"/>
              <a:t>Tools and applications range from using an Excel spreadsheet or Google Analytics for small to medium data samples, to the applications dedicated to manipulating and analyzing really big datasets. </a:t>
            </a:r>
          </a:p>
          <a:p>
            <a:r>
              <a:rPr lang="en-US" dirty="0"/>
              <a:t>Examples include </a:t>
            </a:r>
            <a:r>
              <a:rPr lang="en-US" dirty="0" err="1"/>
              <a:t>Knime</a:t>
            </a:r>
            <a:r>
              <a:rPr lang="en-US" dirty="0"/>
              <a:t>, </a:t>
            </a:r>
            <a:r>
              <a:rPr lang="en-US" dirty="0" err="1"/>
              <a:t>OpenRefine</a:t>
            </a:r>
            <a:r>
              <a:rPr lang="en-US" dirty="0"/>
              <a:t>, Orange, and RapidMiner.</a:t>
            </a:r>
          </a:p>
          <a:p>
            <a:pPr lvl="1"/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3"/>
            <a:ext cx="9144000" cy="757551"/>
          </a:xfrm>
        </p:spPr>
        <p:txBody>
          <a:bodyPr/>
          <a:lstStyle/>
          <a:p>
            <a:r>
              <a:rPr lang="en-US" altLang="en-US" sz="1600" dirty="0"/>
              <a:t>Supporting Business with Big Data</a:t>
            </a:r>
            <a:br>
              <a:rPr lang="en-US" altLang="en-US" dirty="0"/>
            </a:br>
            <a:r>
              <a:rPr lang="en-US" altLang="en-US" dirty="0"/>
              <a:t>Analyzing Big Data for Effective Use in Business</a:t>
            </a:r>
          </a:p>
        </p:txBody>
      </p:sp>
      <p:pic>
        <p:nvPicPr>
          <p:cNvPr id="3" name="Picture 2" descr="Introduction to the Internet of Things - Mozilla Firefox">
            <a:extLst>
              <a:ext uri="{FF2B5EF4-FFF2-40B4-BE49-F238E27FC236}">
                <a16:creationId xmlns:a16="http://schemas.microsoft.com/office/drawing/2014/main" id="{5B447090-A0F4-40C4-96E0-06E423A350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938" y="1045923"/>
            <a:ext cx="3758136" cy="260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5817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3"/>
            <a:ext cx="9144000" cy="757551"/>
          </a:xfrm>
        </p:spPr>
        <p:txBody>
          <a:bodyPr/>
          <a:lstStyle/>
          <a:p>
            <a:r>
              <a:rPr lang="en-US" altLang="en-US" sz="1600" dirty="0"/>
              <a:t>Supporting Business with Big Data</a:t>
            </a:r>
            <a:br>
              <a:rPr lang="en-US" altLang="en-US" dirty="0"/>
            </a:br>
            <a:r>
              <a:rPr lang="en-US" altLang="en-US" dirty="0"/>
              <a:t>Excel lab: Forecasting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51" y="798944"/>
            <a:ext cx="6084764" cy="3907572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189849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3.2 Chapter Summary</a:t>
            </a:r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Chapter Summary</a:t>
            </a:r>
            <a:br>
              <a:rPr lang="en-US" altLang="en-US" sz="1600" dirty="0"/>
            </a:br>
            <a:r>
              <a:rPr lang="en-CA" altLang="en-US" dirty="0"/>
              <a:t>Summary</a:t>
            </a:r>
            <a:endParaRPr lang="en-CA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213" y="744280"/>
            <a:ext cx="8895574" cy="4155319"/>
          </a:xfrm>
        </p:spPr>
        <p:txBody>
          <a:bodyPr/>
          <a:lstStyle/>
          <a:p>
            <a:r>
              <a:rPr lang="en-US" sz="1600" dirty="0"/>
              <a:t>Three characteristics of Big Data:</a:t>
            </a:r>
          </a:p>
          <a:p>
            <a:pPr lvl="1"/>
            <a:r>
              <a:rPr lang="en-US" sz="1500" dirty="0"/>
              <a:t>large amount of data that increasingly requires more storage space (volume)</a:t>
            </a:r>
          </a:p>
          <a:p>
            <a:pPr lvl="1"/>
            <a:r>
              <a:rPr lang="en-US" sz="1500" dirty="0"/>
              <a:t>growing exponentially fast (velocity)</a:t>
            </a:r>
          </a:p>
          <a:p>
            <a:pPr lvl="1"/>
            <a:r>
              <a:rPr lang="en-US" sz="1500" dirty="0"/>
              <a:t>generated in different formats (variety)</a:t>
            </a:r>
          </a:p>
          <a:p>
            <a:r>
              <a:rPr lang="en-US" sz="1600" dirty="0"/>
              <a:t>Fog computing utilizes end-user clients or “edge” devices to do pre-processing and storage.</a:t>
            </a:r>
          </a:p>
          <a:p>
            <a:pPr lvl="1"/>
            <a:r>
              <a:rPr lang="en-US" sz="1500" dirty="0"/>
              <a:t>Designed to keep the data closer to the source for pre-processing. </a:t>
            </a:r>
          </a:p>
          <a:p>
            <a:r>
              <a:rPr lang="en-US" sz="1600" dirty="0"/>
              <a:t>The cloud is a collection of data centers or groups of connected servers giving anywhere, anytime access to software, storage, and services using a browser interface.</a:t>
            </a:r>
          </a:p>
          <a:p>
            <a:pPr lvl="1"/>
            <a:r>
              <a:rPr lang="en-US" sz="1500" dirty="0"/>
              <a:t>Provide increased data storage and reduce the need for onsite IT equipment, maintenance, and management. </a:t>
            </a:r>
          </a:p>
          <a:p>
            <a:r>
              <a:rPr lang="en-US" sz="1600" dirty="0"/>
              <a:t>Distributed data processing takes large volumes of data from a source and breaks it into smaller pieces and  distributes to many locations to be processed.</a:t>
            </a:r>
          </a:p>
          <a:p>
            <a:pPr lvl="1"/>
            <a:r>
              <a:rPr lang="en-US" sz="1500" dirty="0"/>
              <a:t>Each computer in the distributed architecture analyzes its part of the Big Data picture.</a:t>
            </a:r>
          </a:p>
          <a:p>
            <a:pPr lvl="1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44122906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Chapter Summary</a:t>
            </a:r>
            <a:br>
              <a:rPr lang="en-US" altLang="en-US" sz="1600" dirty="0"/>
            </a:br>
            <a:r>
              <a:rPr lang="en-CA" altLang="en-US" dirty="0"/>
              <a:t>Summary (Cont.)</a:t>
            </a:r>
            <a:endParaRPr lang="en-CA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213" y="744280"/>
            <a:ext cx="8895574" cy="4155319"/>
          </a:xfrm>
        </p:spPr>
        <p:txBody>
          <a:bodyPr/>
          <a:lstStyle/>
          <a:p>
            <a:r>
              <a:rPr lang="en-US" sz="1600" dirty="0"/>
              <a:t>Businesses gain value by collecting and analyzing data to understand the impact of their products and services, adjust their methods and goals, and provide their customers with better products faster. </a:t>
            </a:r>
          </a:p>
          <a:p>
            <a:r>
              <a:rPr lang="en-US" dirty="0"/>
              <a:t>Structured data is created by applications that use “fixed” format input such as spreadsheets or medical forms.</a:t>
            </a:r>
          </a:p>
          <a:p>
            <a:r>
              <a:rPr lang="en-US" dirty="0"/>
              <a:t>Unstructured data is generated in a “freeform” style such as audio, video, web pages, and tweets.</a:t>
            </a:r>
          </a:p>
          <a:p>
            <a:r>
              <a:rPr lang="en-US" dirty="0"/>
              <a:t>Both forms of data need to be manipulated into a common format to be analyzed.</a:t>
            </a:r>
          </a:p>
          <a:p>
            <a:r>
              <a:rPr lang="en-US" dirty="0"/>
              <a:t>Data mining is the process of turning raw data into meaningful information by discovering patterns and relationships in large data sets. </a:t>
            </a:r>
          </a:p>
          <a:p>
            <a:r>
              <a:rPr lang="en-US" dirty="0"/>
              <a:t>Data visualization is the process of taking the analyzed data and using charts such as line, column, bar, pie, or scatter to present meaningful information.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4413752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Chapter 3: Everything Generates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628650" y="34360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Introduction to the Internet of Things v2.0 Planning Guide</a:t>
            </a:r>
          </a:p>
        </p:txBody>
      </p:sp>
    </p:spTree>
    <p:extLst>
      <p:ext uri="{BB962C8B-B14F-4D97-AF65-F5344CB8AC3E}">
        <p14:creationId xmlns:p14="http://schemas.microsoft.com/office/powerpoint/2010/main" val="91424956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dirty="0"/>
              <a:t>What activities are associated with this chapter?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3: Activities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7439219"/>
              </p:ext>
            </p:extLst>
          </p:nvPr>
        </p:nvGraphicFramePr>
        <p:xfrm>
          <a:off x="457291" y="1122081"/>
          <a:ext cx="8248043" cy="3093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8035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761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3541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Activity Name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9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3.1.1.1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Video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How San Diego’s Metropolitan Transit System uses Big Data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9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3.1.1.2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Does the Business have Big Data?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9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3.1.1.3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Volume/Velocity/Variety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9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3.1.1.5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Lab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Explore a large dataset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9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3.1.1.6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Topic Assessment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9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3.1.2.5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Topic Assessment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9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3.1.3.5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Explore Analyzed Data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9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3.1.3.7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Lab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Using Excel to Forecast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040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3.1.3.8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Topic Assessment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82900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27372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en-US" dirty="0"/>
              <a:t>Students should complete Chapter 3, “Assessment” after completing Chapter 3.</a:t>
            </a:r>
          </a:p>
          <a:p>
            <a:pPr eaLnBrk="1" hangingPunct="1">
              <a:spcBef>
                <a:spcPct val="30000"/>
              </a:spcBef>
            </a:pPr>
            <a:r>
              <a:rPr lang="en-US" dirty="0"/>
              <a:t>Quizzes, labs, topic assessments and other activities can be used to informally assess student progress.</a:t>
            </a:r>
          </a:p>
        </p:txBody>
      </p:sp>
      <p:sp>
        <p:nvSpPr>
          <p:cNvPr id="7170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3: Assessment</a:t>
            </a:r>
          </a:p>
        </p:txBody>
      </p:sp>
    </p:spTree>
    <p:extLst>
      <p:ext uri="{BB962C8B-B14F-4D97-AF65-F5344CB8AC3E}">
        <p14:creationId xmlns:p14="http://schemas.microsoft.com/office/powerpoint/2010/main" val="129608035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</a:pPr>
            <a:r>
              <a:rPr lang="en-US" sz="1800" dirty="0"/>
              <a:t>Prior to teaching Chapter 3, the instructor should: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Complete Chapter 3 Quiz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Preview the labs, videos and activities.</a:t>
            </a:r>
          </a:p>
          <a:p>
            <a:pPr marL="142875" lvl="1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0" indent="0" eaLnBrk="1" hangingPunct="1">
              <a:lnSpc>
                <a:spcPct val="85000"/>
              </a:lnSpc>
              <a:spcBef>
                <a:spcPct val="30000"/>
              </a:spcBef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1: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37934136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1600" dirty="0"/>
              <a:t>For additional help with teaching strategies, including lesson plans, analogies for difficult concepts, and discussion topics, visit the </a:t>
            </a:r>
            <a:r>
              <a:rPr lang="en-US" sz="1600" dirty="0">
                <a:hlinkClick r:id="rId3"/>
              </a:rPr>
              <a:t>Community Forums </a:t>
            </a:r>
            <a:r>
              <a:rPr lang="en-US" sz="1600" dirty="0"/>
              <a:t>.</a:t>
            </a:r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1600" dirty="0"/>
              <a:t>If you have lesson plans or resources that you would like to share, upload them to the Community Forums in order to help other instructors.</a:t>
            </a:r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1600" dirty="0"/>
              <a:t>Students can enroll in Introduction to Packet Tracer (self-paced).</a:t>
            </a:r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endParaRPr lang="en-US" sz="1600" dirty="0"/>
          </a:p>
        </p:txBody>
      </p:sp>
      <p:sp>
        <p:nvSpPr>
          <p:cNvPr id="13314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3: Additional Help</a:t>
            </a:r>
          </a:p>
        </p:txBody>
      </p:sp>
    </p:spTree>
    <p:extLst>
      <p:ext uri="{BB962C8B-B14F-4D97-AF65-F5344CB8AC3E}">
        <p14:creationId xmlns:p14="http://schemas.microsoft.com/office/powerpoint/2010/main" val="184930198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16802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3: Everything Generates Data</a:t>
            </a:r>
            <a:endParaRPr lang="en-GB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2996515" cy="90217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Introduction to the Internet of Things v2.0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9828</TotalTime>
  <Words>2047</Words>
  <Application>Microsoft Macintosh PowerPoint</Application>
  <PresentationFormat>On-screen Show (16:9)</PresentationFormat>
  <Paragraphs>260</Paragraphs>
  <Slides>29</Slides>
  <Notes>27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CiscoSans ExtraLight</vt:lpstr>
      <vt:lpstr>Arial</vt:lpstr>
      <vt:lpstr>Calibri</vt:lpstr>
      <vt:lpstr>Wingdings</vt:lpstr>
      <vt:lpstr>Default Theme</vt:lpstr>
      <vt:lpstr>Chapter 3: Everything Generates Data</vt:lpstr>
      <vt:lpstr>Instructor Materials – Chapter 3 Planning Guide</vt:lpstr>
      <vt:lpstr>Chapter 3: Everything Generates Data</vt:lpstr>
      <vt:lpstr>Chapter 3: Activities</vt:lpstr>
      <vt:lpstr>Chapter 3: Assessment</vt:lpstr>
      <vt:lpstr>Chapter 1: Best Practices</vt:lpstr>
      <vt:lpstr>Chapter 3: Additional Help</vt:lpstr>
      <vt:lpstr>PowerPoint Presentation</vt:lpstr>
      <vt:lpstr>Chapter 3: Everything Generates Data</vt:lpstr>
      <vt:lpstr>Chapter 3 - Sections &amp; Objectives</vt:lpstr>
      <vt:lpstr>3.1 Big Data</vt:lpstr>
      <vt:lpstr>What is Big Data? What is Big Data?</vt:lpstr>
      <vt:lpstr>What is Big Data? Does the Business Generate Big Data?</vt:lpstr>
      <vt:lpstr>What is Big Data? Large Datasets</vt:lpstr>
      <vt:lpstr>What is Big Data? Lab – Database Search</vt:lpstr>
      <vt:lpstr>Where is Big Data Stored? What are the Challenges of Big Data?</vt:lpstr>
      <vt:lpstr>Where is Big Data Stored? Where Can We Store Big Data?</vt:lpstr>
      <vt:lpstr>Where is Big Data Stored? The Cloud and Cloud Computing</vt:lpstr>
      <vt:lpstr>Where is Big Data Stored? Distributed Processing</vt:lpstr>
      <vt:lpstr>Supporting Business with Big Data Why Do Businesses Analyze Data?</vt:lpstr>
      <vt:lpstr>Supporting Business with Big Data Sources of Information</vt:lpstr>
      <vt:lpstr>Supporting Business with Big Data Data Visualization</vt:lpstr>
      <vt:lpstr>Supporting Business with Big Data Chart Types</vt:lpstr>
      <vt:lpstr>Supporting Business with Big Data Analyzing Big Data for Effective Use in Business</vt:lpstr>
      <vt:lpstr>Supporting Business with Big Data Excel lab: Forecasting</vt:lpstr>
      <vt:lpstr>3.2 Chapter Summary</vt:lpstr>
      <vt:lpstr>Chapter Summary Summary</vt:lpstr>
      <vt:lpstr>Chapter Summary Summary (Cont.)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Vinh Nguyen</cp:lastModifiedBy>
  <cp:revision>481</cp:revision>
  <dcterms:created xsi:type="dcterms:W3CDTF">2016-08-22T22:27:36Z</dcterms:created>
  <dcterms:modified xsi:type="dcterms:W3CDTF">2019-11-05T00:15:35Z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